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9" r:id="rId2"/>
  </p:sldMasterIdLst>
  <p:sldIdLst>
    <p:sldId id="364" r:id="rId3"/>
    <p:sldId id="366" r:id="rId4"/>
    <p:sldId id="365" r:id="rId5"/>
    <p:sldId id="362" r:id="rId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6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4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9.xml"/><Relationship Id="rId4" Type="http://schemas.openxmlformats.org/officeDocument/2006/relationships/tags" Target="../tags/tag2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4.wdp"/><Relationship Id="rId4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0.xml"/><Relationship Id="rId4" Type="http://schemas.openxmlformats.org/officeDocument/2006/relationships/tags" Target="../tags/tag1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背景图案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图片 5" descr="文本&#10;&#10;描述已自动生成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00" t="42133" r="30100" b="32335"/>
          <a:stretch>
            <a:fillRect/>
          </a:stretch>
        </p:blipFill>
        <p:spPr>
          <a:xfrm>
            <a:off x="7086600" y="218989"/>
            <a:ext cx="1929384" cy="833977"/>
          </a:xfrm>
          <a:prstGeom prst="rect">
            <a:avLst/>
          </a:prstGeom>
        </p:spPr>
      </p:pic>
      <p:pic>
        <p:nvPicPr>
          <p:cNvPr id="7" name="图片 6" descr="文本&#10;&#10;描述已自动生成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900"/>
            <a:ext cx="2057400" cy="945608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1840865"/>
            <a:ext cx="9144000" cy="2989580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1480478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56300" y="774000"/>
            <a:ext cx="82296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186337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99100" y="2484000"/>
            <a:ext cx="73494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45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899100" y="3560400"/>
            <a:ext cx="73494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1800" spc="15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26912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3006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1083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4814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36320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403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62112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12457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64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背景图案&#10;&#10;描述已自动生成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4000"/>
                    </a14:imgEffect>
                    <a14:imgEffect>
                      <a14:sharpenSoften amoun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50" b="13300"/>
          <a:stretch>
            <a:fillRect/>
          </a:stretch>
        </p:blipFill>
        <p:spPr>
          <a:xfrm>
            <a:off x="-1" y="0"/>
            <a:ext cx="9144000" cy="6912864"/>
          </a:xfrm>
          <a:prstGeom prst="rect">
            <a:avLst/>
          </a:prstGeom>
        </p:spPr>
      </p:pic>
      <p:pic>
        <p:nvPicPr>
          <p:cNvPr id="16" name="图片 15" descr="图片包含 徽标&#10;&#10;描述已自动生成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99" t="43200" r="12200" b="18222"/>
          <a:stretch>
            <a:fillRect/>
          </a:stretch>
        </p:blipFill>
        <p:spPr>
          <a:xfrm>
            <a:off x="1750835" y="5469636"/>
            <a:ext cx="1829854" cy="9144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1892809" y="5592329"/>
            <a:ext cx="896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造字工房言宋体" pitchFamily="2" charset="-122"/>
                <a:ea typeface="造字工房言宋体" pitchFamily="2" charset="-122"/>
              </a:rPr>
              <a:t>主讲人</a:t>
            </a:r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70189" y="-138594"/>
            <a:ext cx="2160947" cy="1225115"/>
          </a:xfrm>
          <a:prstGeom prst="rect">
            <a:avLst/>
          </a:prstGeom>
          <a:effectLst>
            <a:outerShdw blurRad="50800" dist="50800" dir="2700000" algn="ctr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8215782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01092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2023/3/24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7624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53340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82617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22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867508"/>
            <a:ext cx="9144000" cy="56622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 contrast="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7195435" y="-49669"/>
            <a:ext cx="1948565" cy="110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81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电脑萤幕画面&#10;&#10;中度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" y="0"/>
            <a:ext cx="9143999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6000" contrast="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1" y="-78391"/>
            <a:ext cx="1948565" cy="1104709"/>
          </a:xfrm>
          <a:prstGeom prst="rect">
            <a:avLst/>
          </a:prstGeom>
        </p:spPr>
      </p:pic>
      <p:pic>
        <p:nvPicPr>
          <p:cNvPr id="21" name="图片 20" descr="电脑的屏幕&#10;&#10;描述已自动生成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1754" y="29608"/>
            <a:ext cx="7501466" cy="642147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3076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背景图案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" y="-714"/>
            <a:ext cx="9139429" cy="6858000"/>
          </a:xfrm>
          <a:prstGeom prst="rect">
            <a:avLst/>
          </a:prstGeom>
        </p:spPr>
      </p:pic>
      <p:pic>
        <p:nvPicPr>
          <p:cNvPr id="10" name="图片 9" descr="电子设备的屏幕上写着字&#10;&#10;低可信度描述已自动生成"/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"/>
                    </a14:imgEffect>
                    <a14:imgEffect>
                      <a14:sharpenSoften amoun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125" r="30"/>
          <a:stretch>
            <a:fillRect/>
          </a:stretch>
        </p:blipFill>
        <p:spPr>
          <a:xfrm>
            <a:off x="4400551" y="2"/>
            <a:ext cx="4740722" cy="6857999"/>
          </a:xfrm>
          <a:custGeom>
            <a:avLst/>
            <a:gdLst>
              <a:gd name="connsiteX0" fmla="*/ 3339941 w 6320962"/>
              <a:gd name="connsiteY0" fmla="*/ 0 h 6857999"/>
              <a:gd name="connsiteX1" fmla="*/ 3345763 w 6320962"/>
              <a:gd name="connsiteY1" fmla="*/ 0 h 6857999"/>
              <a:gd name="connsiteX2" fmla="*/ 3359591 w 6320962"/>
              <a:gd name="connsiteY2" fmla="*/ 0 h 6857999"/>
              <a:gd name="connsiteX3" fmla="*/ 3386519 w 6320962"/>
              <a:gd name="connsiteY3" fmla="*/ 0 h 6857999"/>
              <a:gd name="connsiteX4" fmla="*/ 3430915 w 6320962"/>
              <a:gd name="connsiteY4" fmla="*/ 0 h 6857999"/>
              <a:gd name="connsiteX5" fmla="*/ 3497143 w 6320962"/>
              <a:gd name="connsiteY5" fmla="*/ 0 h 6857999"/>
              <a:gd name="connsiteX6" fmla="*/ 3589572 w 6320962"/>
              <a:gd name="connsiteY6" fmla="*/ 0 h 6857999"/>
              <a:gd name="connsiteX7" fmla="*/ 3712569 w 6320962"/>
              <a:gd name="connsiteY7" fmla="*/ 0 h 6857999"/>
              <a:gd name="connsiteX8" fmla="*/ 3870499 w 6320962"/>
              <a:gd name="connsiteY8" fmla="*/ 0 h 6857999"/>
              <a:gd name="connsiteX9" fmla="*/ 4067729 w 6320962"/>
              <a:gd name="connsiteY9" fmla="*/ 0 h 6857999"/>
              <a:gd name="connsiteX10" fmla="*/ 4308627 w 6320962"/>
              <a:gd name="connsiteY10" fmla="*/ 0 h 6857999"/>
              <a:gd name="connsiteX11" fmla="*/ 4597559 w 6320962"/>
              <a:gd name="connsiteY11" fmla="*/ 0 h 6857999"/>
              <a:gd name="connsiteX12" fmla="*/ 4761403 w 6320962"/>
              <a:gd name="connsiteY12" fmla="*/ 0 h 6857999"/>
              <a:gd name="connsiteX13" fmla="*/ 4938892 w 6320962"/>
              <a:gd name="connsiteY13" fmla="*/ 0 h 6857999"/>
              <a:gd name="connsiteX14" fmla="*/ 5130573 w 6320962"/>
              <a:gd name="connsiteY14" fmla="*/ 0 h 6857999"/>
              <a:gd name="connsiteX15" fmla="*/ 5336992 w 6320962"/>
              <a:gd name="connsiteY15" fmla="*/ 0 h 6857999"/>
              <a:gd name="connsiteX16" fmla="*/ 5558695 w 6320962"/>
              <a:gd name="connsiteY16" fmla="*/ 0 h 6857999"/>
              <a:gd name="connsiteX17" fmla="*/ 5796227 w 6320962"/>
              <a:gd name="connsiteY17" fmla="*/ 0 h 6857999"/>
              <a:gd name="connsiteX18" fmla="*/ 6050134 w 6320962"/>
              <a:gd name="connsiteY18" fmla="*/ 0 h 6857999"/>
              <a:gd name="connsiteX19" fmla="*/ 6320962 w 6320962"/>
              <a:gd name="connsiteY19" fmla="*/ 0 h 6857999"/>
              <a:gd name="connsiteX20" fmla="*/ 6320962 w 6320962"/>
              <a:gd name="connsiteY20" fmla="*/ 6857999 h 6857999"/>
              <a:gd name="connsiteX21" fmla="*/ 0 w 6320962"/>
              <a:gd name="connsiteY21" fmla="*/ 6857999 h 6857999"/>
              <a:gd name="connsiteX22" fmla="*/ 638078 w 6320962"/>
              <a:gd name="connsiteY22" fmla="*/ 6071732 h 6857999"/>
              <a:gd name="connsiteX23" fmla="*/ 1701542 w 6320962"/>
              <a:gd name="connsiteY23" fmla="*/ 5166333 h 6857999"/>
              <a:gd name="connsiteX24" fmla="*/ 2123604 w 6320962"/>
              <a:gd name="connsiteY24" fmla="*/ 4042526 h 6857999"/>
              <a:gd name="connsiteX25" fmla="*/ 1887648 w 6320962"/>
              <a:gd name="connsiteY25" fmla="*/ 2882981 h 6857999"/>
              <a:gd name="connsiteX26" fmla="*/ 2615456 w 6320962"/>
              <a:gd name="connsiteY26" fmla="*/ 1902132 h 6857999"/>
              <a:gd name="connsiteX27" fmla="*/ 3389790 w 6320962"/>
              <a:gd name="connsiteY27" fmla="*/ 726702 h 6857999"/>
              <a:gd name="connsiteX28" fmla="*/ 3403084 w 6320962"/>
              <a:gd name="connsiteY28" fmla="*/ 412989 h 6857999"/>
              <a:gd name="connsiteX29" fmla="*/ 3339941 w 6320962"/>
              <a:gd name="connsiteY2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320962" h="6857999">
                <a:moveTo>
                  <a:pt x="3339941" y="0"/>
                </a:moveTo>
                <a:lnTo>
                  <a:pt x="3345763" y="0"/>
                </a:lnTo>
                <a:lnTo>
                  <a:pt x="3359591" y="0"/>
                </a:lnTo>
                <a:lnTo>
                  <a:pt x="3386519" y="0"/>
                </a:lnTo>
                <a:lnTo>
                  <a:pt x="3430915" y="0"/>
                </a:lnTo>
                <a:lnTo>
                  <a:pt x="3497143" y="0"/>
                </a:lnTo>
                <a:lnTo>
                  <a:pt x="3589572" y="0"/>
                </a:lnTo>
                <a:lnTo>
                  <a:pt x="3712569" y="0"/>
                </a:lnTo>
                <a:lnTo>
                  <a:pt x="3870499" y="0"/>
                </a:lnTo>
                <a:lnTo>
                  <a:pt x="4067729" y="0"/>
                </a:lnTo>
                <a:lnTo>
                  <a:pt x="4308627" y="0"/>
                </a:lnTo>
                <a:lnTo>
                  <a:pt x="4597559" y="0"/>
                </a:lnTo>
                <a:lnTo>
                  <a:pt x="4761403" y="0"/>
                </a:lnTo>
                <a:lnTo>
                  <a:pt x="4938892" y="0"/>
                </a:lnTo>
                <a:lnTo>
                  <a:pt x="5130573" y="0"/>
                </a:lnTo>
                <a:lnTo>
                  <a:pt x="5336992" y="0"/>
                </a:lnTo>
                <a:lnTo>
                  <a:pt x="5558695" y="0"/>
                </a:lnTo>
                <a:lnTo>
                  <a:pt x="5796227" y="0"/>
                </a:lnTo>
                <a:lnTo>
                  <a:pt x="6050134" y="0"/>
                </a:lnTo>
                <a:lnTo>
                  <a:pt x="6320962" y="0"/>
                </a:lnTo>
                <a:cubicBezTo>
                  <a:pt x="6320962" y="0"/>
                  <a:pt x="6320962" y="0"/>
                  <a:pt x="6320962" y="6857999"/>
                </a:cubicBezTo>
                <a:lnTo>
                  <a:pt x="0" y="6857999"/>
                </a:lnTo>
                <a:cubicBezTo>
                  <a:pt x="146226" y="6544286"/>
                  <a:pt x="388829" y="6282197"/>
                  <a:pt x="638078" y="6071732"/>
                </a:cubicBezTo>
                <a:cubicBezTo>
                  <a:pt x="996997" y="5769932"/>
                  <a:pt x="1392473" y="5531669"/>
                  <a:pt x="1701542" y="5166333"/>
                </a:cubicBezTo>
                <a:cubicBezTo>
                  <a:pt x="1944145" y="4872476"/>
                  <a:pt x="2136897" y="4463458"/>
                  <a:pt x="2123604" y="4042526"/>
                </a:cubicBezTo>
                <a:cubicBezTo>
                  <a:pt x="2106987" y="3629538"/>
                  <a:pt x="1837798" y="3323767"/>
                  <a:pt x="1887648" y="2882981"/>
                </a:cubicBezTo>
                <a:cubicBezTo>
                  <a:pt x="1944145" y="2386600"/>
                  <a:pt x="2276477" y="2128482"/>
                  <a:pt x="2615456" y="1902132"/>
                </a:cubicBezTo>
                <a:cubicBezTo>
                  <a:pt x="3007608" y="1640043"/>
                  <a:pt x="3313354" y="1282649"/>
                  <a:pt x="3389790" y="726702"/>
                </a:cubicBezTo>
                <a:cubicBezTo>
                  <a:pt x="3403084" y="623455"/>
                  <a:pt x="3406407" y="516236"/>
                  <a:pt x="3403084" y="412989"/>
                </a:cubicBezTo>
                <a:cubicBezTo>
                  <a:pt x="3396437" y="274002"/>
                  <a:pt x="3376497" y="135016"/>
                  <a:pt x="3339941" y="0"/>
                </a:cubicBezTo>
                <a:close/>
              </a:path>
            </a:pathLst>
          </a:custGeom>
        </p:spPr>
      </p:pic>
      <p:pic>
        <p:nvPicPr>
          <p:cNvPr id="14" name="图片 13" descr="文本&#10;&#10;描述已自动生成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192" y="-714"/>
            <a:ext cx="1974109" cy="907326"/>
          </a:xfrm>
          <a:prstGeom prst="rect">
            <a:avLst/>
          </a:prstGeom>
        </p:spPr>
      </p:pic>
      <p:sp>
        <p:nvSpPr>
          <p:cNvPr id="15" name="五边形 9"/>
          <p:cNvSpPr/>
          <p:nvPr userDrawn="1"/>
        </p:nvSpPr>
        <p:spPr>
          <a:xfrm>
            <a:off x="0" y="435222"/>
            <a:ext cx="594360" cy="404404"/>
          </a:xfrm>
          <a:prstGeom prst="homePlate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348340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背景图案&#10;&#10;描述已自动生成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22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867508"/>
            <a:ext cx="9144000" cy="56622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000" contrast="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50" t="33915" r="27234" b="31226"/>
          <a:stretch>
            <a:fillRect/>
          </a:stretch>
        </p:blipFill>
        <p:spPr>
          <a:xfrm>
            <a:off x="7195435" y="-49669"/>
            <a:ext cx="1948565" cy="110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4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蓝色的天空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0447" cy="6858000"/>
          </a:xfrm>
          <a:prstGeom prst="rect">
            <a:avLst/>
          </a:prstGeom>
        </p:spPr>
      </p:pic>
      <p:grpSp>
        <p:nvGrpSpPr>
          <p:cNvPr id="6" name="组合 5"/>
          <p:cNvGrpSpPr/>
          <p:nvPr userDrawn="1"/>
        </p:nvGrpSpPr>
        <p:grpSpPr>
          <a:xfrm>
            <a:off x="144527" y="179832"/>
            <a:ext cx="8851392" cy="6498336"/>
            <a:chOff x="184150" y="139700"/>
            <a:chExt cx="11823700" cy="6578600"/>
          </a:xfrm>
        </p:grpSpPr>
        <p:sp>
          <p:nvSpPr>
            <p:cNvPr id="7" name="矩形 6"/>
            <p:cNvSpPr/>
            <p:nvPr/>
          </p:nvSpPr>
          <p:spPr>
            <a:xfrm>
              <a:off x="184150" y="139700"/>
              <a:ext cx="11823700" cy="6578600"/>
            </a:xfrm>
            <a:prstGeom prst="rect">
              <a:avLst/>
            </a:prstGeom>
            <a:solidFill>
              <a:srgbClr val="0000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8" name="矩形 7"/>
            <p:cNvSpPr/>
            <p:nvPr/>
          </p:nvSpPr>
          <p:spPr>
            <a:xfrm>
              <a:off x="349250" y="292100"/>
              <a:ext cx="11493500" cy="6273800"/>
            </a:xfrm>
            <a:prstGeom prst="rect">
              <a:avLst/>
            </a:prstGeom>
            <a:solidFill>
              <a:srgbClr val="F5F3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10" name="五边形 9"/>
          <p:cNvSpPr/>
          <p:nvPr userDrawn="1"/>
        </p:nvSpPr>
        <p:spPr>
          <a:xfrm>
            <a:off x="163725" y="548640"/>
            <a:ext cx="648910" cy="402336"/>
          </a:xfrm>
          <a:prstGeom prst="homePlate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3141596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148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456300" y="1555200"/>
            <a:ext cx="3924808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4762800" y="1555200"/>
            <a:ext cx="39204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2023/3/24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865855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7676100" y="914400"/>
            <a:ext cx="783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1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85800" y="914400"/>
            <a:ext cx="6876900" cy="5029200"/>
          </a:xfrm>
        </p:spPr>
        <p:txBody>
          <a:bodyPr vert="eaVert" lIns="46800" tIns="46800" rIns="46800" bIns="46800"/>
          <a:lstStyle>
            <a:lvl1pPr marL="171450" indent="-171450">
              <a:spcAft>
                <a:spcPts val="750"/>
              </a:spcAft>
              <a:defRPr spc="225"/>
            </a:lvl1pPr>
            <a:lvl2pPr marL="514350" indent="-171450">
              <a:defRPr spc="225"/>
            </a:lvl2pPr>
            <a:lvl3pPr marL="857250" indent="-171450">
              <a:defRPr spc="225"/>
            </a:lvl3pPr>
            <a:lvl4pPr marL="1200150" indent="-171450">
              <a:defRPr spc="225"/>
            </a:lvl4pPr>
            <a:lvl5pPr marL="1543050" indent="-171450">
              <a:defRPr spc="225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331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456300" y="608400"/>
            <a:ext cx="82269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456300" y="1490400"/>
            <a:ext cx="82269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4590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3087000" y="6314400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66582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  <p:extLst>
      <p:ext uri="{BB962C8B-B14F-4D97-AF65-F5344CB8AC3E}">
        <p14:creationId xmlns:p14="http://schemas.microsoft.com/office/powerpoint/2010/main" val="2326496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700" b="1" u="none" strike="noStrike" kern="1200" cap="none" spc="225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750"/>
        </a:spcAft>
        <a:buFont typeface="Arial" panose="020B0604020202020204" pitchFamily="34" charset="0"/>
        <a:buChar char="●"/>
        <a:defRPr sz="135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450"/>
        </a:spcAft>
        <a:buFont typeface="Arial" panose="020B0604020202020204" pitchFamily="34" charset="0"/>
        <a:buChar char="●"/>
        <a:tabLst>
          <a:tab pos="1207294" algn="l"/>
          <a:tab pos="1207294" algn="l"/>
          <a:tab pos="1207294" algn="l"/>
          <a:tab pos="1207294" algn="l"/>
        </a:tabLst>
        <a:defRPr sz="120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450"/>
        </a:spcAft>
        <a:buFont typeface="Arial" panose="020B0604020202020204" pitchFamily="34" charset="0"/>
        <a:buChar char="●"/>
        <a:defRPr sz="120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225"/>
        </a:spcAft>
        <a:buFont typeface="Wingdings" panose="05000000000000000000" charset="0"/>
        <a:buChar char=""/>
        <a:defRPr sz="105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225"/>
        </a:spcAft>
        <a:buFont typeface="Arial" panose="020B0604020202020204" pitchFamily="34" charset="0"/>
        <a:buChar char="•"/>
        <a:defRPr sz="1050" u="none" strike="noStrike" kern="1200" cap="none" spc="113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2023/3/24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5216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38913"/>
          <p:cNvSpPr>
            <a:spLocks noGrp="1"/>
          </p:cNvSpPr>
          <p:nvPr/>
        </p:nvSpPr>
        <p:spPr>
          <a:xfrm>
            <a:off x="79058" y="307375"/>
            <a:ext cx="5939790" cy="611029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pPr defTabSz="685800"/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第二章作业</a:t>
            </a:r>
            <a:r>
              <a:rPr lang="en-US" altLang="zh-CN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——</a:t>
            </a:r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递归与分治</a:t>
            </a:r>
            <a:endParaRPr lang="zh-CN" altLang="en-US" sz="1500" spc="225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思源黑体 CN Bold" panose="020B0800000000000000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ED89C91-1FD4-BC6A-D95B-FB90726B4BA8}"/>
              </a:ext>
            </a:extLst>
          </p:cNvPr>
          <p:cNvSpPr txBox="1"/>
          <p:nvPr/>
        </p:nvSpPr>
        <p:spPr>
          <a:xfrm>
            <a:off x="0" y="1417012"/>
            <a:ext cx="4143632" cy="1426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采用替换法求解以下递归方程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T(n)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=1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=T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n-1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+n   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n&gt;1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endParaRPr lang="zh-CN" altLang="zh-CN" sz="1800" dirty="0">
              <a:solidFill>
                <a:srgbClr val="0000FF"/>
              </a:solidFill>
              <a:latin typeface="Consolas" panose="020B0609020204030204" pitchFamily="49" charset="0"/>
              <a:ea typeface="楷体" panose="02010609060101010101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8BE77BC-6D8D-F094-66AE-2F77C104A954}"/>
              </a:ext>
            </a:extLst>
          </p:cNvPr>
          <p:cNvSpPr txBox="1"/>
          <p:nvPr/>
        </p:nvSpPr>
        <p:spPr>
          <a:xfrm>
            <a:off x="0" y="2938239"/>
            <a:ext cx="5395784" cy="1426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采用特征方程求解以下递归方程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T(n)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=2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n-1)+9T(n-2)-9T(n-3)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n&gt;2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endParaRPr lang="zh-CN" altLang="zh-CN" sz="1800" dirty="0">
              <a:latin typeface="Consolas" panose="020B0609020204030204" pitchFamily="49" charset="0"/>
              <a:ea typeface="楷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1283A3A-348E-DC3E-81F0-A4F87B75961D}"/>
              </a:ext>
            </a:extLst>
          </p:cNvPr>
          <p:cNvSpPr txBox="1"/>
          <p:nvPr/>
        </p:nvSpPr>
        <p:spPr>
          <a:xfrm>
            <a:off x="0" y="4432768"/>
            <a:ext cx="4930347" cy="1426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采用递归树求解以下递归方程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T(n)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=1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=4T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n/2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+n   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n&gt;1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endParaRPr lang="zh-CN" altLang="zh-CN" sz="1800" dirty="0">
              <a:solidFill>
                <a:srgbClr val="0000FF"/>
              </a:solidFill>
              <a:latin typeface="Consolas" panose="020B0609020204030204" pitchFamily="49" charset="0"/>
              <a:ea typeface="楷体" panose="02010609060101010101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5D26314-D085-7F47-EE05-85573DBB9A9E}"/>
              </a:ext>
            </a:extLst>
          </p:cNvPr>
          <p:cNvSpPr txBox="1"/>
          <p:nvPr/>
        </p:nvSpPr>
        <p:spPr>
          <a:xfrm>
            <a:off x="4930347" y="4459466"/>
            <a:ext cx="4930347" cy="1426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采用递归树求解以下递归方程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T(n)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=1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；当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n=1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=4T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n/2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+n</a:t>
            </a:r>
            <a:r>
              <a:rPr lang="en-US" altLang="zh-CN" sz="2000" baseline="30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n&gt;1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endParaRPr lang="zh-CN" altLang="zh-CN" sz="1800" dirty="0">
              <a:solidFill>
                <a:srgbClr val="0000FF"/>
              </a:solidFill>
              <a:latin typeface="Consolas" panose="020B0609020204030204" pitchFamily="49" charset="0"/>
              <a:ea typeface="楷体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65D5889-DA1E-D8A0-F59A-D830B5D3DEA7}"/>
              </a:ext>
            </a:extLst>
          </p:cNvPr>
          <p:cNvSpPr txBox="1"/>
          <p:nvPr/>
        </p:nvSpPr>
        <p:spPr>
          <a:xfrm>
            <a:off x="79058" y="998367"/>
            <a:ext cx="42458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一、递归算法时间复杂度分析：</a:t>
            </a:r>
          </a:p>
        </p:txBody>
      </p:sp>
    </p:spTree>
    <p:extLst>
      <p:ext uri="{BB962C8B-B14F-4D97-AF65-F5344CB8AC3E}">
        <p14:creationId xmlns:p14="http://schemas.microsoft.com/office/powerpoint/2010/main" val="925059472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F61103C-AD4F-4CF6-2D5A-7B90D93ADBDF}"/>
                  </a:ext>
                </a:extLst>
              </p:cNvPr>
              <p:cNvSpPr txBox="1"/>
              <p:nvPr/>
            </p:nvSpPr>
            <p:spPr>
              <a:xfrm>
                <a:off x="230659" y="1261612"/>
                <a:ext cx="8723871" cy="517231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ct val="15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二、有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个互不相同的整数，按递增有序存放在数组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a[0..n-1]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中，若存在一个下标</a:t>
                </a:r>
                <a:r>
                  <a:rPr lang="en-US" altLang="zh-CN" sz="20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(0&lt;=</a:t>
                </a:r>
                <a:r>
                  <a:rPr lang="en-US" altLang="zh-CN" sz="20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&lt;n),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使得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a[</a:t>
                </a:r>
                <a:r>
                  <a:rPr lang="en-US" altLang="zh-CN" sz="20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]=</a:t>
                </a:r>
                <a:r>
                  <a:rPr lang="en-US" altLang="zh-CN" sz="20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,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设计算法并编码实现在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log</a:t>
                </a:r>
                <a:r>
                  <a:rPr lang="en-US" altLang="zh-CN" sz="2000" baseline="-25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）时间找到这个下标</a:t>
                </a:r>
                <a:r>
                  <a:rPr lang="en-US" altLang="zh-CN" sz="200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eaLnBrk="1" hangingPunct="1">
                  <a:lnSpc>
                    <a:spcPct val="15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三、对于大于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 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的正整数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n,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可以分解为：</a:t>
                </a:r>
                <a:endPara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14:m>
                  <m:oMath xmlns:m="http://schemas.openxmlformats.org/officeDocument/2006/math">
                    <m:r>
                      <a:rPr lang="en-US" altLang="zh-CN" sz="24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楷体" panose="02010609060101010101" pitchFamily="49" charset="-122"/>
                      </a:rPr>
                      <m:t>𝑛</m:t>
                    </m:r>
                    <m:r>
                      <a:rPr lang="en-US" altLang="zh-CN" sz="24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楷体" panose="02010609060101010101" pitchFamily="49" charset="-122"/>
                      </a:rPr>
                      <m:t>=</m:t>
                    </m:r>
                    <m:sSub>
                      <m:sSubPr>
                        <m:ctrlP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𝑥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1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zh-CN" sz="240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𝑥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2</m:t>
                        </m:r>
                      </m:sub>
                    </m:sSub>
                    <m:r>
                      <a:rPr lang="en-US" altLang="zh-CN" sz="240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×…×</m:t>
                    </m:r>
                  </m:oMath>
                </a14:m>
                <a:r>
                  <a:rPr lang="en-US" altLang="zh-CN" sz="240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𝑥</m:t>
                        </m:r>
                      </m:e>
                      <m:sub>
                        <m:r>
                          <a:rPr lang="en-US" altLang="zh-CN" sz="2400" b="0" i="1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𝑚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楷体" panose="02010609060101010101" pitchFamily="49" charset="-122"/>
                      </a:rPr>
                      <m:t>,</m:t>
                    </m:r>
                    <m:r>
                      <a:rPr lang="zh-CN" alt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楷体" panose="02010609060101010101" pitchFamily="49" charset="-122"/>
                      </a:rPr>
                      <m:t>其中</m:t>
                    </m:r>
                    <m:sSub>
                      <m:sSubPr>
                        <m:ctrlP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</m:ctrlPr>
                      </m:sSubPr>
                      <m:e>
                        <m: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𝑥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400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  <a:ea typeface="楷体" panose="02010609060101010101" pitchFamily="49" charset="-122"/>
                          </a:rPr>
                          <m:t>i</m:t>
                        </m:r>
                      </m:sub>
                    </m:sSub>
                    <m:r>
                      <a:rPr lang="en-US" altLang="zh-CN" sz="24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楷体" panose="02010609060101010101" pitchFamily="49" charset="-122"/>
                      </a:rPr>
                      <m:t>≥2</m:t>
                    </m:r>
                    <m:r>
                      <a:rPr lang="zh-CN" altLang="en-US" sz="24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楷体" panose="02010609060101010101" pitchFamily="49" charset="-122"/>
                      </a:rPr>
                      <m:t>。</m:t>
                    </m:r>
                  </m:oMath>
                </a14:m>
                <a:endParaRPr lang="en-US" altLang="zh-CN" sz="2400" b="0" dirty="0">
                  <a:solidFill>
                    <a:srgbClr val="0000FF"/>
                  </a:solidFill>
                  <a:ea typeface="楷体" panose="02010609060101010101" pitchFamily="49" charset="-122"/>
                </a:endParaRP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zh-CN" altLang="en-US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例如，</a:t>
                </a:r>
                <a:r>
                  <a:rPr lang="en-US" altLang="zh-CN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n=12</a:t>
                </a:r>
                <a:r>
                  <a:rPr lang="zh-CN" altLang="en-US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时有</a:t>
                </a:r>
                <a:r>
                  <a:rPr lang="en-US" altLang="zh-CN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8</a:t>
                </a:r>
                <a:r>
                  <a:rPr lang="zh-CN" altLang="en-US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种不同的的分解式。即</a:t>
                </a:r>
                <a:endParaRPr lang="en-US" altLang="zh-CN" sz="2000" b="0" dirty="0">
                  <a:solidFill>
                    <a:srgbClr val="0000FF"/>
                  </a:solidFill>
                  <a:ea typeface="楷体" panose="02010609060101010101" pitchFamily="49" charset="-122"/>
                </a:endParaRP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200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12=12</a:t>
                </a:r>
                <a:r>
                  <a:rPr lang="zh-CN" altLang="en-US" sz="200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；</a:t>
                </a:r>
                <a:r>
                  <a:rPr lang="en-US" altLang="zh-CN" sz="200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12=6</a:t>
                </a:r>
                <a14:m>
                  <m:oMath xmlns:m="http://schemas.openxmlformats.org/officeDocument/2006/math">
                    <m:r>
                      <a:rPr lang="en-US" altLang="zh-CN" sz="200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20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zh-CN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；</m:t>
                    </m:r>
                  </m:oMath>
                </a14:m>
                <a:r>
                  <a:rPr lang="en-US" altLang="zh-CN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12=4</a:t>
                </a:r>
                <a14:m>
                  <m:oMath xmlns:m="http://schemas.openxmlformats.org/officeDocument/2006/math">
                    <m:r>
                      <a:rPr lang="en-US" altLang="zh-CN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2000" b="0" i="1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  <m:r>
                      <a:rPr lang="zh-CN" altLang="en-US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；</m:t>
                    </m:r>
                  </m:oMath>
                </a14:m>
                <a:r>
                  <a:rPr lang="en-US" altLang="zh-CN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12=</a:t>
                </a:r>
                <a:r>
                  <a:rPr lang="en-US" altLang="zh-CN" sz="200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3</a:t>
                </a:r>
                <a14:m>
                  <m:oMath xmlns:m="http://schemas.openxmlformats.org/officeDocument/2006/math">
                    <m:r>
                      <a:rPr lang="en-US" altLang="zh-CN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zh-CN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4</a:t>
                </a:r>
                <a:r>
                  <a:rPr lang="zh-CN" altLang="en-US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；</a:t>
                </a:r>
                <a:r>
                  <a:rPr lang="en-US" altLang="zh-CN" sz="200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 12=3</a:t>
                </a:r>
                <a14:m>
                  <m:oMath xmlns:m="http://schemas.openxmlformats.org/officeDocument/2006/math">
                    <m:r>
                      <a:rPr lang="en-US" altLang="zh-CN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2000" b="0" i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altLang="zh-CN" sz="2000" i="1" dirty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2000" b="0" i="1" dirty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zh-CN" altLang="en-US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；</a:t>
                </a:r>
                <a:r>
                  <a:rPr lang="en-US" altLang="zh-CN" sz="200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 12=2</a:t>
                </a:r>
                <a14:m>
                  <m:oMath xmlns:m="http://schemas.openxmlformats.org/officeDocument/2006/math">
                    <m:r>
                      <a:rPr lang="en-US" altLang="zh-CN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zh-CN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6</a:t>
                </a:r>
                <a:r>
                  <a:rPr lang="zh-CN" altLang="en-US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；</a:t>
                </a:r>
                <a:r>
                  <a:rPr lang="en-US" altLang="zh-CN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12=</a:t>
                </a:r>
                <a:r>
                  <a:rPr lang="en-US" altLang="zh-CN" sz="200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2</a:t>
                </a:r>
                <a14:m>
                  <m:oMath xmlns:m="http://schemas.openxmlformats.org/officeDocument/2006/math">
                    <m:r>
                      <a:rPr lang="en-US" altLang="zh-CN" sz="2000" i="1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CN" sz="2000" b="0" i="0" smtClean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</m:t>
                    </m:r>
                    <m:r>
                      <a:rPr lang="en-US" altLang="zh-CN" sz="2000" i="1" dirty="0">
                        <a:solidFill>
                          <a:srgbClr val="0000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</m:t>
                    </m:r>
                  </m:oMath>
                </a14:m>
                <a:endParaRPr lang="en-US" altLang="zh-CN" sz="2000" b="0" dirty="0">
                  <a:solidFill>
                    <a:srgbClr val="0000FF"/>
                  </a:solidFill>
                  <a:ea typeface="楷体" panose="02010609060101010101" pitchFamily="49" charset="-122"/>
                </a:endParaRP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2000" b="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12=</a:t>
                </a:r>
                <a:r>
                  <a:rPr lang="en-US" altLang="zh-CN" sz="2000" dirty="0">
                    <a:solidFill>
                      <a:srgbClr val="0000FF"/>
                    </a:solidFill>
                    <a:ea typeface="楷体" panose="02010609060101010101" pitchFamily="49" charset="-122"/>
                  </a:rPr>
                  <a:t>2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m:t>×</m:t>
                    </m:r>
                    <m:r>
                      <a:rPr lang="en-US" altLang="zh-CN" sz="20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m:t>2</m:t>
                    </m:r>
                    <m:r>
                      <a:rPr lang="en-US" altLang="zh-CN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m:t>×</m:t>
                    </m:r>
                    <m:r>
                      <a:rPr lang="en-US" altLang="zh-CN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m:t>3,</m:t>
                    </m:r>
                    <m:r>
                      <a: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m:t>设计</m:t>
                    </m:r>
                  </m:oMath>
                </a14:m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一个算法求</a:t>
                </a:r>
                <a:r>
                  <a:rPr lang="en-US" altLang="zh-CN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</a:t>
                </a: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的不同分解式的个数。</a:t>
                </a:r>
                <a:endPara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just" eaLnBrk="1" hangingPunct="1">
                  <a:lnSpc>
                    <a:spcPct val="150000"/>
                  </a:lnSpc>
                  <a:spcBef>
                    <a:spcPts val="20"/>
                  </a:spcBef>
                  <a:spcAft>
                    <a:spcPts val="0"/>
                  </a:spcAft>
                  <a:buFontTx/>
                  <a:buNone/>
                  <a:defRPr/>
                </a:pPr>
                <a:r>
                  <a:rPr lang="zh-CN" altLang="en-US" sz="20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四、</a:t>
                </a:r>
                <a:r>
                  <a:rPr lang="zh-CN" altLang="en-US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给出已排序数组</a:t>
                </a:r>
                <a:r>
                  <a:rPr lang="en-US" altLang="zh-CN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</a:t>
                </a:r>
                <a:r>
                  <a:rPr lang="zh-CN" altLang="en-US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和</a:t>
                </a:r>
                <a:r>
                  <a:rPr lang="en-US" altLang="zh-CN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</a:t>
                </a:r>
                <a:r>
                  <a:rPr lang="zh-CN" altLang="en-US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，长度分别为</a:t>
                </a:r>
                <a:r>
                  <a:rPr lang="en-US" altLang="zh-CN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</a:t>
                </a:r>
                <a:r>
                  <a:rPr lang="zh-CN" altLang="en-US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和</a:t>
                </a:r>
                <a:r>
                  <a:rPr lang="en-US" altLang="zh-CN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m</a:t>
                </a:r>
                <a:r>
                  <a:rPr lang="zh-CN" altLang="en-US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。设计算法，在时间复杂度</a:t>
                </a:r>
                <a:r>
                  <a:rPr lang="en-US" altLang="zh-CN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O(log</a:t>
                </a:r>
                <a:r>
                  <a:rPr lang="en-US" altLang="zh-CN" sz="2000" baseline="-25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r>
                  <a:rPr lang="en-US" altLang="zh-CN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(n+m))</a:t>
                </a:r>
                <a:r>
                  <a:rPr lang="zh-CN" altLang="en-US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内，找到排在第</a:t>
                </a:r>
                <a:r>
                  <a:rPr lang="en-US" altLang="zh-CN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k</a:t>
                </a:r>
                <a:r>
                  <a:rPr lang="zh-CN" altLang="en-US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位置的元素。（</a:t>
                </a:r>
                <a:r>
                  <a:rPr lang="en-US" altLang="zh-CN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1&lt;=k&lt;=m+n</a:t>
                </a:r>
                <a:r>
                  <a:rPr lang="zh-CN" altLang="en-US" sz="2000" noProof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endParaRPr lang="zh-CN" altLang="zh-CN" sz="1800" dirty="0">
                  <a:solidFill>
                    <a:srgbClr val="0000FF"/>
                  </a:solidFill>
                  <a:latin typeface="Consolas" panose="020B0609020204030204" pitchFamily="49" charset="0"/>
                  <a:ea typeface="楷体" panose="02010609060101010101" pitchFamily="49" charset="-122"/>
                </a:endParaRPr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FF61103C-AD4F-4CF6-2D5A-7B90D93ADB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0659" y="1261612"/>
                <a:ext cx="8723871" cy="5172313"/>
              </a:xfrm>
              <a:prstGeom prst="rect">
                <a:avLst/>
              </a:prstGeom>
              <a:blipFill>
                <a:blip r:embed="rId2"/>
                <a:stretch>
                  <a:fillRect l="-769" r="-6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38913">
            <a:extLst>
              <a:ext uri="{FF2B5EF4-FFF2-40B4-BE49-F238E27FC236}">
                <a16:creationId xmlns:a16="http://schemas.microsoft.com/office/drawing/2014/main" id="{0CECCC37-37B4-F5E9-0A78-3220FD022F98}"/>
              </a:ext>
            </a:extLst>
          </p:cNvPr>
          <p:cNvSpPr>
            <a:spLocks noGrp="1"/>
          </p:cNvSpPr>
          <p:nvPr/>
        </p:nvSpPr>
        <p:spPr>
          <a:xfrm>
            <a:off x="79058" y="307375"/>
            <a:ext cx="5939790" cy="611029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pPr defTabSz="685800"/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第二章作业</a:t>
            </a:r>
            <a:r>
              <a:rPr lang="en-US" altLang="zh-CN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——</a:t>
            </a:r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递归与分治</a:t>
            </a:r>
            <a:endParaRPr lang="zh-CN" altLang="en-US" sz="1500" spc="225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思源黑体 CN Bold" panose="020B08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3458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6A419CF-C9F7-3473-00B4-7A7F943CDF0E}"/>
              </a:ext>
            </a:extLst>
          </p:cNvPr>
          <p:cNvSpPr txBox="1"/>
          <p:nvPr/>
        </p:nvSpPr>
        <p:spPr>
          <a:xfrm>
            <a:off x="79057" y="1092720"/>
            <a:ext cx="8974327" cy="18846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五、求解逆序数给定一个整数数组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A=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2000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,a</a:t>
            </a:r>
            <a:r>
              <a:rPr lang="en-US" altLang="zh-CN" sz="2000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,a</a:t>
            </a:r>
            <a:r>
              <a:rPr lang="en-US" altLang="zh-CN" sz="2000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,….a</a:t>
            </a:r>
            <a:r>
              <a:rPr lang="en-US" altLang="zh-CN" sz="2000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n-1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若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&lt;j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且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2000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则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&lt; a</a:t>
            </a:r>
            <a:r>
              <a:rPr lang="en-US" altLang="zh-CN" sz="2000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en-US" altLang="zh-CN" sz="2000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就为一个逆序对。例如：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数组（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3,1,4,5,2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）的逆序对有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&lt;3,1&gt;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&lt;3,2&gt;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&lt;4,2&gt;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&lt;5,2&gt;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编程采用分治法求给定的数组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中的逆序对个数。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38913">
            <a:extLst>
              <a:ext uri="{FF2B5EF4-FFF2-40B4-BE49-F238E27FC236}">
                <a16:creationId xmlns:a16="http://schemas.microsoft.com/office/drawing/2014/main" id="{8F8DE345-8706-EF6D-C05C-788BD64C6463}"/>
              </a:ext>
            </a:extLst>
          </p:cNvPr>
          <p:cNvSpPr>
            <a:spLocks noGrp="1"/>
          </p:cNvSpPr>
          <p:nvPr/>
        </p:nvSpPr>
        <p:spPr>
          <a:xfrm>
            <a:off x="79058" y="307375"/>
            <a:ext cx="5939790" cy="611029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pPr defTabSz="685800"/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第二章作业</a:t>
            </a:r>
            <a:r>
              <a:rPr lang="en-US" altLang="zh-CN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——</a:t>
            </a:r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递归与分治</a:t>
            </a:r>
            <a:endParaRPr lang="zh-CN" altLang="en-US" sz="1500" spc="225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思源黑体 CN Bold" panose="020B08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7078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38913"/>
          <p:cNvSpPr>
            <a:spLocks noGrp="1"/>
          </p:cNvSpPr>
          <p:nvPr/>
        </p:nvSpPr>
        <p:spPr>
          <a:xfrm>
            <a:off x="120106" y="258237"/>
            <a:ext cx="5939790" cy="611029"/>
          </a:xfrm>
          <a:prstGeom prst="rect">
            <a:avLst/>
          </a:prstGeom>
        </p:spPr>
        <p:txBody>
          <a:bodyPr vert="horz" wrap="square" lIns="68580" tIns="34290" rIns="68580" bIns="34290" rtlCol="0" anchor="ctr" anchorCtr="0">
            <a:normAutofit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pPr defTabSz="685800"/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第二章作业</a:t>
            </a:r>
            <a:r>
              <a:rPr lang="en-US" altLang="zh-CN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——</a:t>
            </a:r>
            <a:r>
              <a:rPr lang="zh-CN" altLang="en-US" sz="2100" spc="225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思源黑体 CN Bold" panose="020B0800000000000000" charset="-122"/>
              </a:rPr>
              <a:t>递归与分治</a:t>
            </a:r>
            <a:endParaRPr lang="zh-CN" altLang="en-US" sz="1500" spc="225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思源黑体 CN Bold" panose="020B0800000000000000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A72E7C0-8E6C-D8CE-1D97-86BFC1ABBD3C}"/>
              </a:ext>
            </a:extLst>
          </p:cNvPr>
          <p:cNvSpPr txBox="1"/>
          <p:nvPr/>
        </p:nvSpPr>
        <p:spPr>
          <a:xfrm>
            <a:off x="230659" y="1261612"/>
            <a:ext cx="8723871" cy="4341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六、求解循环日程安排问题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zh-CN" sz="2000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【问题描述】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设有</a:t>
            </a:r>
            <a:r>
              <a:rPr lang="en-US" altLang="zh-CN" sz="1800" i="1" dirty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=2</a:t>
            </a:r>
            <a:r>
              <a:rPr lang="en-US" altLang="zh-CN" sz="1800" i="1" baseline="30000" dirty="0">
                <a:latin typeface="宋体" panose="02010600030101010101" pitchFamily="2" charset="-122"/>
                <a:ea typeface="宋体" panose="02010600030101010101" pitchFamily="2" charset="-122"/>
              </a:rPr>
              <a:t>k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个选手要进行网球循环赛，要求设计一个满足以下要求的比赛日程表：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）每个选手必须与其他</a:t>
            </a:r>
            <a:r>
              <a:rPr lang="en-US" altLang="zh-CN" sz="1800" i="1" dirty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-1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个选手各赛一次。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）每个选手一天只能赛一次。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）循环赛在</a:t>
            </a:r>
            <a:r>
              <a:rPr lang="en-US" altLang="zh-CN" sz="1800" i="1" dirty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-1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天之内结束。</a:t>
            </a:r>
            <a:endParaRPr lang="en-US" altLang="zh-CN" sz="1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zh-CN" altLang="zh-CN" sz="2000" dirty="0">
                <a:solidFill>
                  <a:srgbClr val="0000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【问题求解】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按问题要求可将比赛日程表设计成一个</a:t>
            </a:r>
            <a:r>
              <a:rPr lang="en-US" altLang="zh-CN" sz="1800" i="1" dirty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行</a:t>
            </a:r>
            <a:r>
              <a:rPr lang="en-US" altLang="zh-CN" sz="1800" i="1" dirty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-1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列的二维表，其中第</a:t>
            </a:r>
            <a:r>
              <a:rPr lang="en-US" altLang="zh-CN" sz="1800" i="1" dirty="0" err="1"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行、第</a:t>
            </a:r>
            <a:r>
              <a:rPr lang="en-US" altLang="zh-CN" sz="1800" i="1" dirty="0"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列表示和第</a:t>
            </a:r>
            <a:r>
              <a:rPr lang="en-US" altLang="zh-CN" sz="1800" i="1" dirty="0" err="1"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个选手在第</a:t>
            </a:r>
            <a:r>
              <a:rPr lang="en-US" altLang="zh-CN" sz="1800" i="1" dirty="0">
                <a:latin typeface="宋体" panose="02010600030101010101" pitchFamily="2" charset="-122"/>
                <a:ea typeface="宋体" panose="02010600030101010101" pitchFamily="2" charset="-122"/>
              </a:rPr>
              <a:t>j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天比赛的选手。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假设</a:t>
            </a:r>
            <a:r>
              <a:rPr lang="en-US" altLang="zh-CN" sz="1800" i="1" dirty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位选手被顺序编号为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、…、</a:t>
            </a:r>
            <a:r>
              <a:rPr lang="en-US" altLang="zh-CN" sz="1800" i="1" dirty="0">
                <a:latin typeface="宋体" panose="02010600030101010101" pitchFamily="2" charset="-122"/>
                <a:ea typeface="宋体" panose="02010600030101010101" pitchFamily="2" charset="-122"/>
              </a:rPr>
              <a:t>n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en-US" altLang="zh-CN" sz="1800" i="1" baseline="30000" dirty="0">
                <a:latin typeface="宋体" panose="02010600030101010101" pitchFamily="2" charset="-122"/>
                <a:ea typeface="宋体" panose="02010600030101010101" pitchFamily="2" charset="-122"/>
              </a:rPr>
              <a:t>k</a:t>
            </a:r>
            <a:r>
              <a:rPr lang="zh-CN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）。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zh-CN" altLang="zh-CN" sz="1800" dirty="0">
              <a:solidFill>
                <a:srgbClr val="0000FF"/>
              </a:solidFill>
              <a:latin typeface="Consolas" panose="020B0609020204030204" pitchFamily="49" charset="0"/>
              <a:ea typeface="楷体" panose="02010609060101010101" pitchFamily="49" charset="-122"/>
            </a:endParaRPr>
          </a:p>
        </p:txBody>
      </p:sp>
    </p:spTree>
  </p:cSld>
  <p:clrMapOvr>
    <a:masterClrMapping/>
  </p:clrMapOvr>
  <p:transition spd="slow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自定义设计方案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612</Words>
  <Application>Microsoft Office PowerPoint</Application>
  <PresentationFormat>全屏显示(4:3)</PresentationFormat>
  <Paragraphs>35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</vt:i4>
      </vt:variant>
    </vt:vector>
  </HeadingPairs>
  <TitlesOfParts>
    <vt:vector size="16" baseType="lpstr">
      <vt:lpstr>宋体</vt:lpstr>
      <vt:lpstr>微软雅黑</vt:lpstr>
      <vt:lpstr>造字工房言宋体</vt:lpstr>
      <vt:lpstr>Arial</vt:lpstr>
      <vt:lpstr>Calibri</vt:lpstr>
      <vt:lpstr>Calibri Light</vt:lpstr>
      <vt:lpstr>Cambria Math</vt:lpstr>
      <vt:lpstr>Consolas</vt:lpstr>
      <vt:lpstr>Times New Roman</vt:lpstr>
      <vt:lpstr>Wingdings</vt:lpstr>
      <vt:lpstr>自定义设计方案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 yanning</dc:creator>
  <cp:lastModifiedBy>lu yanning</cp:lastModifiedBy>
  <cp:revision>4</cp:revision>
  <dcterms:created xsi:type="dcterms:W3CDTF">2023-03-11T02:41:40Z</dcterms:created>
  <dcterms:modified xsi:type="dcterms:W3CDTF">2023-03-24T07:51:25Z</dcterms:modified>
</cp:coreProperties>
</file>

<file path=docProps/thumbnail.jpeg>
</file>